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65" r:id="rId2"/>
    <p:sldId id="271" r:id="rId3"/>
    <p:sldId id="276" r:id="rId4"/>
    <p:sldId id="277" r:id="rId5"/>
    <p:sldId id="257" r:id="rId6"/>
    <p:sldId id="278" r:id="rId7"/>
    <p:sldId id="266" r:id="rId8"/>
    <p:sldId id="289" r:id="rId9"/>
    <p:sldId id="290" r:id="rId10"/>
    <p:sldId id="285" r:id="rId11"/>
    <p:sldId id="292" r:id="rId12"/>
    <p:sldId id="293" r:id="rId13"/>
    <p:sldId id="258" r:id="rId1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6F1214-0698-4A57-9709-D090B009E71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D9D2873-F00B-4EB5-8F94-919EA10F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2873-F00B-4EB5-8F94-919EA10FD9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37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7375E"/>
                </a:solidFill>
              </a:defRPr>
            </a:lvl1pPr>
            <a:lvl2pPr>
              <a:defRPr sz="2000">
                <a:solidFill>
                  <a:srgbClr val="17375E"/>
                </a:solidFill>
              </a:defRPr>
            </a:lvl2pPr>
            <a:lvl3pPr>
              <a:defRPr sz="1800">
                <a:solidFill>
                  <a:srgbClr val="17375E"/>
                </a:solidFill>
              </a:defRPr>
            </a:lvl3pPr>
            <a:lvl4pPr>
              <a:defRPr sz="1600">
                <a:solidFill>
                  <a:srgbClr val="17375E"/>
                </a:solidFill>
              </a:defRPr>
            </a:lvl4pPr>
            <a:lvl5pPr>
              <a:defRPr sz="1600">
                <a:solidFill>
                  <a:srgbClr val="1737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37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7375E"/>
                </a:solidFill>
              </a:defRPr>
            </a:lvl1pPr>
            <a:lvl2pPr>
              <a:defRPr sz="2000">
                <a:solidFill>
                  <a:srgbClr val="17375E"/>
                </a:solidFill>
              </a:defRPr>
            </a:lvl2pPr>
            <a:lvl3pPr>
              <a:defRPr sz="1800">
                <a:solidFill>
                  <a:srgbClr val="17375E"/>
                </a:solidFill>
              </a:defRPr>
            </a:lvl3pPr>
            <a:lvl4pPr>
              <a:defRPr sz="1600">
                <a:solidFill>
                  <a:srgbClr val="17375E"/>
                </a:solidFill>
              </a:defRPr>
            </a:lvl4pPr>
            <a:lvl5pPr>
              <a:defRPr sz="1600">
                <a:solidFill>
                  <a:srgbClr val="1737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6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" y="0"/>
            <a:ext cx="9144000" cy="6858000"/>
          </a:xfrm>
          <a:prstGeom prst="rect">
            <a:avLst/>
          </a:prstGeom>
        </p:spPr>
      </p:pic>
      <p:pic>
        <p:nvPicPr>
          <p:cNvPr id="6" name="Picture 5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0" y="721361"/>
            <a:ext cx="9144000" cy="4470400"/>
          </a:xfrm>
          <a:prstGeom prst="rect">
            <a:avLst/>
          </a:prstGeom>
        </p:spPr>
      </p:pic>
      <p:pic>
        <p:nvPicPr>
          <p:cNvPr id="11" name="Picture 10" descr="wave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alphaModFix amt="74000"/>
          </a:blip>
          <a:stretch>
            <a:fillRect/>
          </a:stretch>
        </p:blipFill>
        <p:spPr>
          <a:xfrm>
            <a:off x="2547757" y="1915297"/>
            <a:ext cx="3518740" cy="25940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9" name="Picture 8" descr="Forrest_background-overlay2.png"/>
          <p:cNvPicPr>
            <a:picLocks noChangeAspect="1"/>
          </p:cNvPicPr>
          <p:nvPr userDrawn="1"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b="44938"/>
          <a:stretch/>
        </p:blipFill>
        <p:spPr>
          <a:xfrm>
            <a:off x="0" y="1342928"/>
            <a:ext cx="9144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2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0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1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3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8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2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  <a:lvl2pPr>
              <a:defRPr>
                <a:solidFill>
                  <a:srgbClr val="17375E"/>
                </a:solidFill>
              </a:defRPr>
            </a:lvl2pPr>
            <a:lvl3pPr>
              <a:defRPr>
                <a:solidFill>
                  <a:srgbClr val="17375E"/>
                </a:solidFill>
              </a:defRPr>
            </a:lvl3pPr>
            <a:lvl4pPr>
              <a:defRPr>
                <a:solidFill>
                  <a:srgbClr val="17375E"/>
                </a:solidFill>
              </a:defRPr>
            </a:lvl4pPr>
            <a:lvl5pPr>
              <a:defRPr>
                <a:solidFill>
                  <a:srgbClr val="1737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0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  <a:lvl2pPr>
              <a:defRPr sz="2400">
                <a:solidFill>
                  <a:srgbClr val="17375E"/>
                </a:solidFill>
              </a:defRPr>
            </a:lvl2pPr>
            <a:lvl3pPr>
              <a:defRPr sz="2000">
                <a:solidFill>
                  <a:srgbClr val="17375E"/>
                </a:solidFill>
              </a:defRPr>
            </a:lvl3pPr>
            <a:lvl4pPr>
              <a:defRPr sz="1800">
                <a:solidFill>
                  <a:srgbClr val="17375E"/>
                </a:solidFill>
              </a:defRPr>
            </a:lvl4pPr>
            <a:lvl5pPr>
              <a:defRPr sz="1800">
                <a:solidFill>
                  <a:srgbClr val="1737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  <a:lvl2pPr>
              <a:defRPr sz="2400">
                <a:solidFill>
                  <a:srgbClr val="17375E"/>
                </a:solidFill>
              </a:defRPr>
            </a:lvl2pPr>
            <a:lvl3pPr>
              <a:defRPr sz="2000">
                <a:solidFill>
                  <a:srgbClr val="17375E"/>
                </a:solidFill>
              </a:defRPr>
            </a:lvl3pPr>
            <a:lvl4pPr>
              <a:defRPr sz="1800">
                <a:solidFill>
                  <a:srgbClr val="17375E"/>
                </a:solidFill>
              </a:defRPr>
            </a:lvl4pPr>
            <a:lvl5pPr>
              <a:defRPr sz="1800">
                <a:solidFill>
                  <a:srgbClr val="1737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3774-AD77-5C45-B464-C32C3278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0"/>
          <a:stretch/>
        </p:blipFill>
        <p:spPr>
          <a:xfrm>
            <a:off x="0" y="2772725"/>
            <a:ext cx="9144000" cy="4085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764" y="31072"/>
            <a:ext cx="8908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Fixing Safety Recalls</a:t>
            </a:r>
            <a:r>
              <a:rPr lang="en-US" sz="4000" b="1" dirty="0">
                <a:solidFill>
                  <a:schemeClr val="bg1"/>
                </a:solidFill>
              </a:rPr>
              <a:t>: </a:t>
            </a:r>
            <a:r>
              <a:rPr lang="en-US" sz="4000" b="1" dirty="0" smtClean="0">
                <a:solidFill>
                  <a:schemeClr val="bg1"/>
                </a:solidFill>
              </a:rPr>
              <a:t>Issues and Challenges for Dealerships 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Douglas I. Greenhaus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NADA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NAMVBC  Conference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September </a:t>
            </a:r>
            <a:r>
              <a:rPr lang="en-US" sz="3200" b="1" dirty="0" smtClean="0">
                <a:solidFill>
                  <a:schemeClr val="bg1"/>
                </a:solidFill>
              </a:rPr>
              <a:t>11, 2015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VIN-Lookup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VIN entered on </a:t>
            </a:r>
            <a:r>
              <a:rPr lang="en-US" i="1" dirty="0" smtClean="0"/>
              <a:t>safercar.gov</a:t>
            </a:r>
            <a:r>
              <a:rPr lang="en-US" dirty="0" smtClean="0"/>
              <a:t>.</a:t>
            </a:r>
          </a:p>
          <a:p>
            <a:r>
              <a:rPr lang="en-US" dirty="0" smtClean="0"/>
              <a:t>NHTSA sends VIN to OEM.</a:t>
            </a:r>
          </a:p>
          <a:p>
            <a:r>
              <a:rPr lang="en-US" dirty="0" smtClean="0"/>
              <a:t>Info on open unremedied recalls goes back to NHTSA and to the submitter.</a:t>
            </a:r>
          </a:p>
          <a:p>
            <a:r>
              <a:rPr lang="en-US" dirty="0" smtClean="0"/>
              <a:t>Cannot do batch searches as </a:t>
            </a:r>
            <a:r>
              <a:rPr lang="en-US" i="1" dirty="0" smtClean="0"/>
              <a:t>safercar.gov</a:t>
            </a:r>
            <a:r>
              <a:rPr lang="en-US" dirty="0" smtClean="0"/>
              <a:t> as requests require CAPTCHA verification.  </a:t>
            </a:r>
            <a:r>
              <a:rPr lang="en-US" i="1" dirty="0" smtClean="0"/>
              <a:t>Working with OEMs and NHTSA to rectify; best approach could be to allow authorized third parties to provide to short list of businesses.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8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94"/>
            <a:ext cx="8229600" cy="116731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Key Dealer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6" y="1040860"/>
            <a:ext cx="8725710" cy="5680615"/>
          </a:xfrm>
        </p:spPr>
        <p:txBody>
          <a:bodyPr>
            <a:normAutofit/>
          </a:bodyPr>
          <a:lstStyle/>
          <a:p>
            <a:r>
              <a:rPr lang="en-US" dirty="0" smtClean="0"/>
              <a:t>Disclosure </a:t>
            </a:r>
            <a:r>
              <a:rPr lang="en-US" dirty="0"/>
              <a:t>at point of sale or lease. </a:t>
            </a:r>
          </a:p>
          <a:p>
            <a:r>
              <a:rPr lang="en-US" dirty="0"/>
              <a:t>Service </a:t>
            </a:r>
            <a:r>
              <a:rPr lang="en-US" dirty="0" smtClean="0"/>
              <a:t>write-ups</a:t>
            </a:r>
          </a:p>
          <a:p>
            <a:r>
              <a:rPr lang="en-US" dirty="0"/>
              <a:t>Commercial truck customers.</a:t>
            </a:r>
          </a:p>
          <a:p>
            <a:r>
              <a:rPr lang="en-US" dirty="0"/>
              <a:t>Takata-Honda: </a:t>
            </a:r>
            <a:r>
              <a:rPr lang="en-US" dirty="0" smtClean="0"/>
              <a:t>big but unique.</a:t>
            </a:r>
            <a:endParaRPr lang="en-US" dirty="0"/>
          </a:p>
          <a:p>
            <a:r>
              <a:rPr lang="en-US" dirty="0" smtClean="0"/>
              <a:t>Grounding of Used </a:t>
            </a:r>
            <a:r>
              <a:rPr lang="en-US" dirty="0"/>
              <a:t>Vehicles: New vs. Used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eimbursement for costs.</a:t>
            </a:r>
          </a:p>
          <a:p>
            <a:pPr lvl="1"/>
            <a:r>
              <a:rPr lang="en-US" i="1" dirty="0" smtClean="0"/>
              <a:t>Stop Drive</a:t>
            </a:r>
            <a:r>
              <a:rPr lang="en-US" dirty="0" smtClean="0"/>
              <a:t> or </a:t>
            </a:r>
            <a:r>
              <a:rPr lang="en-US" i="1" dirty="0" smtClean="0"/>
              <a:t>Stop Sale</a:t>
            </a:r>
            <a:r>
              <a:rPr lang="en-US" dirty="0" smtClean="0"/>
              <a:t> warnings in dealer notices.</a:t>
            </a:r>
          </a:p>
          <a:p>
            <a:pPr lvl="1"/>
            <a:r>
              <a:rPr lang="en-US" dirty="0" smtClean="0"/>
              <a:t>Voluntary </a:t>
            </a:r>
            <a:r>
              <a:rPr lang="en-US" dirty="0"/>
              <a:t>grounding: </a:t>
            </a:r>
            <a:r>
              <a:rPr lang="en-US" dirty="0" smtClean="0"/>
              <a:t>AutoNation.</a:t>
            </a:r>
          </a:p>
          <a:p>
            <a:pPr lvl="1"/>
            <a:r>
              <a:rPr lang="en-US" dirty="0" smtClean="0"/>
              <a:t>FCA-NHTSA agreement.</a:t>
            </a:r>
          </a:p>
          <a:p>
            <a:pPr lvl="1"/>
            <a:r>
              <a:rPr lang="en-US" dirty="0" smtClean="0"/>
              <a:t>Buying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Status of Federal/State Legislation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7-15: Senate passes Highway Bill w/Rental Car Safety provision. </a:t>
            </a:r>
          </a:p>
          <a:p>
            <a:r>
              <a:rPr lang="en-US" dirty="0" smtClean="0"/>
              <a:t>9/15: House expected to take up Highway Bill. </a:t>
            </a:r>
          </a:p>
          <a:p>
            <a:r>
              <a:rPr lang="en-US" dirty="0" smtClean="0"/>
              <a:t>NADA supports ideas to improve completion rates; opposes unnecessary, inappropriate, or counterproductive mandates. </a:t>
            </a:r>
          </a:p>
          <a:p>
            <a:r>
              <a:rPr lang="en-US" dirty="0" smtClean="0"/>
              <a:t>Administration, NGOs seek to ground all recalled used vehicles on dealer lots.</a:t>
            </a:r>
          </a:p>
          <a:p>
            <a:r>
              <a:rPr lang="en-US" dirty="0" smtClean="0"/>
              <a:t>State law efforts: CA, NYC, NY, NJ, etc.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5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Info:</a:t>
            </a:r>
          </a:p>
          <a:p>
            <a:pPr marL="457200" lvl="1" indent="0">
              <a:buNone/>
            </a:pPr>
            <a:r>
              <a:rPr lang="en-US" sz="3200" dirty="0" smtClean="0"/>
              <a:t>Douglas Greenhaus, NADA</a:t>
            </a:r>
          </a:p>
          <a:p>
            <a:pPr marL="457200" lvl="1" indent="0">
              <a:buNone/>
            </a:pPr>
            <a:r>
              <a:rPr lang="en-US" sz="3200" dirty="0" smtClean="0"/>
              <a:t>703-821-7040</a:t>
            </a:r>
          </a:p>
          <a:p>
            <a:pPr marL="457200" lvl="1" indent="0">
              <a:buNone/>
            </a:pPr>
            <a:r>
              <a:rPr lang="en-US" sz="3200" dirty="0" smtClean="0"/>
              <a:t>dgreenhaus@nada.org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National Traffic and Motor Vehicle Safety Act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Enacted in 1966, the Act has resulted in the many safety standards (NMVSS) applicable to motor vehicles and equipment today.  </a:t>
            </a:r>
          </a:p>
          <a:p>
            <a:r>
              <a:rPr lang="en-US" dirty="0" smtClean="0"/>
              <a:t>It establishes a process for recalling and remedying motor vehicles and equipment determined to be noncompliant with a NMVSS or to have a safety defect.</a:t>
            </a:r>
          </a:p>
          <a:p>
            <a:r>
              <a:rPr lang="en-US" dirty="0" smtClean="0"/>
              <a:t>“Equipment” potentially includes all parts; 70% of recalls are child restraints and tires.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1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Purpose of </a:t>
            </a:r>
            <a:r>
              <a:rPr lang="en-US" sz="4000" b="1" dirty="0" smtClean="0">
                <a:solidFill>
                  <a:schemeClr val="bg1"/>
                </a:solidFill>
              </a:rPr>
              <a:t>Safety Recalls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sz="4000" i="1" dirty="0" smtClean="0"/>
          </a:p>
          <a:p>
            <a:pPr marL="0" lvl="1" indent="0" algn="ctr">
              <a:buNone/>
            </a:pPr>
            <a:r>
              <a:rPr lang="en-US" sz="3200" i="1" dirty="0" smtClean="0"/>
              <a:t>To </a:t>
            </a:r>
            <a:r>
              <a:rPr lang="en-US" sz="3200" i="1" dirty="0"/>
              <a:t>reduce deaths, injuries, and economic losses due to safety defects or failures to meet minimum Federal safety </a:t>
            </a:r>
            <a:r>
              <a:rPr lang="en-US" sz="3200" i="1" dirty="0" smtClean="0"/>
              <a:t>standards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From </a:t>
            </a:r>
            <a:r>
              <a:rPr lang="en-US" dirty="0"/>
              <a:t>a </a:t>
            </a:r>
            <a:r>
              <a:rPr lang="en-US" dirty="0" smtClean="0"/>
              <a:t>9/17/14 NHTSA-NADA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Federal Safety Recall Statistics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498060"/>
            <a:ext cx="8936182" cy="5223415"/>
          </a:xfrm>
        </p:spPr>
        <p:txBody>
          <a:bodyPr>
            <a:noAutofit/>
          </a:bodyPr>
          <a:lstStyle/>
          <a:p>
            <a:r>
              <a:rPr lang="en-US" dirty="0" smtClean="0"/>
              <a:t>Over 18,658 total safety </a:t>
            </a:r>
            <a:r>
              <a:rPr lang="en-US" dirty="0"/>
              <a:t>recalls </a:t>
            </a:r>
            <a:r>
              <a:rPr lang="en-US" dirty="0" smtClean="0"/>
              <a:t>conducted by end of 2014, </a:t>
            </a:r>
            <a:r>
              <a:rPr lang="en-US" dirty="0"/>
              <a:t>impacting over </a:t>
            </a:r>
            <a:r>
              <a:rPr lang="en-US" dirty="0" smtClean="0"/>
              <a:t>600 million vehicles and 200 million equipment products.</a:t>
            </a:r>
            <a:endParaRPr lang="en-US" dirty="0"/>
          </a:p>
          <a:p>
            <a:r>
              <a:rPr lang="en-US" dirty="0"/>
              <a:t>Most recalls </a:t>
            </a:r>
            <a:r>
              <a:rPr lang="en-US" dirty="0" smtClean="0"/>
              <a:t>“voluntary,” but NHTSA </a:t>
            </a:r>
            <a:r>
              <a:rPr lang="en-US" dirty="0"/>
              <a:t>investigations </a:t>
            </a:r>
            <a:r>
              <a:rPr lang="en-US" dirty="0" smtClean="0"/>
              <a:t>influenced over half of all </a:t>
            </a:r>
            <a:r>
              <a:rPr lang="en-US" dirty="0"/>
              <a:t>vehicles </a:t>
            </a:r>
            <a:r>
              <a:rPr lang="en-US" dirty="0" smtClean="0"/>
              <a:t>recalled.  </a:t>
            </a:r>
            <a:r>
              <a:rPr lang="en-US" i="1" dirty="0" smtClean="0"/>
              <a:t>Increase due to data, sensitivities.</a:t>
            </a:r>
          </a:p>
          <a:p>
            <a:r>
              <a:rPr lang="en-US" dirty="0" smtClean="0"/>
              <a:t>2014: over 800 recalls/64 million vehicles; Vehicles: 560 million defect vs. 44 million noncompliance. </a:t>
            </a:r>
            <a:r>
              <a:rPr lang="en-US" i="1" dirty="0" smtClean="0"/>
              <a:t>A record and challenging.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(NHTSA, 2015)</a:t>
            </a:r>
            <a:endParaRPr lang="en-US" dirty="0"/>
          </a:p>
          <a:p>
            <a:pPr lvl="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6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Dealer </a:t>
            </a:r>
            <a:r>
              <a:rPr lang="en-US" sz="4000" b="1" dirty="0" smtClean="0"/>
              <a:t>Safety Recall Responsibilities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600200"/>
            <a:ext cx="8811491" cy="5091545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Since 1966, franchise dealerships have been the lynchpin to safety recall campaign effectiveness.  </a:t>
            </a:r>
          </a:p>
          <a:p>
            <a:r>
              <a:rPr lang="en-US" sz="3500" dirty="0" smtClean="0"/>
              <a:t>First, franchise dealership service, body and parts departments help provide OEMs and NHTSA with critical information that may lead to a motor vehicle or equipment safety recall. </a:t>
            </a:r>
          </a:p>
          <a:p>
            <a:r>
              <a:rPr lang="en-US" sz="3500" dirty="0" smtClean="0"/>
              <a:t>Second, franchise dealerships take action when they receive recall notices and when recall notices are sent to owners. </a:t>
            </a:r>
            <a:r>
              <a:rPr lang="en-US" sz="3500" i="1" dirty="0" smtClean="0"/>
              <a:t>Parts, scheduling, completion.</a:t>
            </a:r>
            <a:endParaRPr lang="en-US" sz="3500" i="1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Dealerships Act When Recall Notices Are Issued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1937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New</a:t>
            </a:r>
            <a:r>
              <a:rPr lang="en-US" dirty="0" smtClean="0"/>
              <a:t> motor vehicles subject to recall are held in dealership inventory until remedy is completed.  </a:t>
            </a:r>
          </a:p>
          <a:p>
            <a:r>
              <a:rPr lang="en-US" dirty="0" smtClean="0"/>
              <a:t>New motor vehicle recalls (and number of vehicles impacted) are increasing. Likely due to more data, sooner (Early Warning). </a:t>
            </a:r>
          </a:p>
          <a:p>
            <a:r>
              <a:rPr lang="en-US" dirty="0" smtClean="0"/>
              <a:t>Federal law requires OEMs to compensate dealerships </a:t>
            </a:r>
            <a:r>
              <a:rPr lang="en-US" dirty="0"/>
              <a:t>for </a:t>
            </a:r>
            <a:r>
              <a:rPr lang="en-US" dirty="0" smtClean="0"/>
              <a:t>remedying recalls and </a:t>
            </a:r>
            <a:r>
              <a:rPr lang="en-US" i="1" dirty="0" smtClean="0"/>
              <a:t>for holding new vehicles in inventory.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1" y="274638"/>
            <a:ext cx="818270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Dealerships Act When </a:t>
            </a:r>
            <a:r>
              <a:rPr lang="en-US" b="1" dirty="0"/>
              <a:t>Recall Notices Are </a:t>
            </a:r>
            <a:r>
              <a:rPr lang="en-US" b="1" dirty="0" smtClean="0"/>
              <a:t>Issued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7127"/>
            <a:ext cx="9144000" cy="52508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Dealerships remedy the used vehicles they are authorized to repair, </a:t>
            </a:r>
            <a:r>
              <a:rPr lang="en-US" i="1" dirty="0" smtClean="0"/>
              <a:t>once the remedy and/or parts are available</a:t>
            </a:r>
            <a:r>
              <a:rPr lang="en-US" dirty="0" smtClean="0"/>
              <a:t>.  Latter a big issue.  They also: </a:t>
            </a:r>
          </a:p>
          <a:p>
            <a:pPr lvl="1"/>
            <a:r>
              <a:rPr lang="en-US" sz="3200" dirty="0" smtClean="0"/>
              <a:t>Consult w/“owners” until remedy/parts available.</a:t>
            </a:r>
          </a:p>
          <a:p>
            <a:pPr lvl="1"/>
            <a:r>
              <a:rPr lang="en-US" sz="3200" dirty="0" smtClean="0"/>
              <a:t>Run VIN checks and counsel service customers on</a:t>
            </a:r>
            <a:r>
              <a:rPr lang="en-US" sz="3200" i="1" dirty="0" smtClean="0"/>
              <a:t> all</a:t>
            </a:r>
            <a:r>
              <a:rPr lang="en-US" sz="3200" dirty="0" smtClean="0"/>
              <a:t> outstanding recalls.</a:t>
            </a:r>
          </a:p>
          <a:p>
            <a:pPr lvl="1"/>
            <a:r>
              <a:rPr lang="en-US" sz="3200" dirty="0" smtClean="0"/>
              <a:t>Outreach to “owners” (incl. lessees, fleets) to get remedies done; advertising, calls, etc.  </a:t>
            </a:r>
          </a:p>
          <a:p>
            <a:pPr lvl="1"/>
            <a:r>
              <a:rPr lang="en-US" sz="3200" dirty="0" smtClean="0"/>
              <a:t>Assist non-brand dealers, auctions, etc.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5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46" y="274638"/>
            <a:ext cx="8618707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4/28/15 NHTSA Workshop: </a:t>
            </a:r>
            <a:r>
              <a:rPr lang="en-US" sz="4000" b="1" i="1" dirty="0" smtClean="0"/>
              <a:t>Retooling </a:t>
            </a:r>
            <a:r>
              <a:rPr lang="en-US" sz="4000" b="1" i="1" dirty="0"/>
              <a:t>Recalls: Getting to 100% Completion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1" y="1600200"/>
            <a:ext cx="8433881" cy="4907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 </a:t>
            </a:r>
          </a:p>
          <a:p>
            <a:r>
              <a:rPr lang="en-US" dirty="0" smtClean="0"/>
              <a:t>3 dealer participants stressed support for goal, suggested reasons why owners don’t get work done and how to improve.  NADA working to better understand owner behavior.</a:t>
            </a:r>
          </a:p>
          <a:p>
            <a:r>
              <a:rPr lang="en-US" dirty="0" smtClean="0"/>
              <a:t>Key Issues to get at 25%: </a:t>
            </a:r>
          </a:p>
          <a:p>
            <a:pPr lvl="1"/>
            <a:r>
              <a:rPr lang="en-US" dirty="0" smtClean="0"/>
              <a:t>Release </a:t>
            </a:r>
            <a:r>
              <a:rPr lang="en-US" dirty="0"/>
              <a:t>of </a:t>
            </a:r>
            <a:r>
              <a:rPr lang="en-US" dirty="0" smtClean="0"/>
              <a:t>publicity/owner </a:t>
            </a:r>
            <a:r>
              <a:rPr lang="en-US" smtClean="0"/>
              <a:t>letters occurs many </a:t>
            </a:r>
            <a:r>
              <a:rPr lang="en-US" dirty="0"/>
              <a:t>months before fix </a:t>
            </a:r>
            <a:r>
              <a:rPr lang="en-US" dirty="0" smtClean="0"/>
              <a:t>is designed </a:t>
            </a:r>
            <a:r>
              <a:rPr lang="en-US" dirty="0"/>
              <a:t>and parts </a:t>
            </a:r>
            <a:r>
              <a:rPr lang="en-US" dirty="0" smtClean="0"/>
              <a:t>are built</a:t>
            </a:r>
            <a:r>
              <a:rPr lang="en-US" dirty="0"/>
              <a:t>, tested, and distributed.  </a:t>
            </a:r>
            <a:r>
              <a:rPr lang="en-US" i="1" dirty="0"/>
              <a:t>Prematurely alarms owners, desensitizes them.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3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4/28/15 NHTSA Workshop: </a:t>
            </a:r>
            <a:r>
              <a:rPr lang="en-US" sz="4000" b="1" i="1" dirty="0"/>
              <a:t>Retooling Recalls: Getting to 100% Completion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4881"/>
          </a:xfrm>
        </p:spPr>
        <p:txBody>
          <a:bodyPr>
            <a:normAutofit/>
          </a:bodyPr>
          <a:lstStyle/>
          <a:p>
            <a:r>
              <a:rPr lang="en-US" dirty="0" smtClean="0"/>
              <a:t>Key Issues (cont.):</a:t>
            </a:r>
          </a:p>
          <a:p>
            <a:pPr lvl="1"/>
            <a:r>
              <a:rPr lang="en-US" dirty="0" smtClean="0"/>
              <a:t>Need for automated and batch VIN lookups.</a:t>
            </a:r>
          </a:p>
          <a:p>
            <a:pPr lvl="1"/>
            <a:r>
              <a:rPr lang="en-US" dirty="0" smtClean="0"/>
              <a:t>New communication strategies: DMV registration, emission inspections, insurance renewals, used vehicle dealerships, and auctions? </a:t>
            </a:r>
          </a:p>
          <a:p>
            <a:pPr lvl="1"/>
            <a:r>
              <a:rPr lang="en-US" i="1" dirty="0" smtClean="0"/>
              <a:t>Not all recalls are created equal.</a:t>
            </a:r>
          </a:p>
          <a:p>
            <a:pPr lvl="1"/>
            <a:r>
              <a:rPr lang="en-US" dirty="0" smtClean="0"/>
              <a:t>Need for NHTSA outreach campaign like </a:t>
            </a:r>
            <a:r>
              <a:rPr lang="en-US" i="1" dirty="0" smtClean="0"/>
              <a:t>Click it or Ticket </a:t>
            </a:r>
            <a:r>
              <a:rPr lang="en-US" dirty="0" smtClean="0"/>
              <a:t>or </a:t>
            </a:r>
            <a:r>
              <a:rPr lang="en-US" i="1" dirty="0" smtClean="0"/>
              <a:t>Don’t Drink and Drive.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3200" dirty="0" smtClean="0"/>
              <a:t>NADA </a:t>
            </a:r>
            <a:r>
              <a:rPr lang="en-US" sz="3200" dirty="0"/>
              <a:t>has partnered w/NHTSA on outreach materials </a:t>
            </a:r>
            <a:r>
              <a:rPr lang="en-US" sz="3200" dirty="0" smtClean="0"/>
              <a:t>for dealers </a:t>
            </a:r>
            <a:r>
              <a:rPr lang="en-US" sz="3200" dirty="0"/>
              <a:t>and consumers. 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075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1254</TotalTime>
  <Words>766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PowerPoint Presentation</vt:lpstr>
      <vt:lpstr>National Traffic and Motor Vehicle Safety Act </vt:lpstr>
      <vt:lpstr>Purpose of Safety Recalls</vt:lpstr>
      <vt:lpstr>Federal Safety Recall Statistics</vt:lpstr>
      <vt:lpstr>Dealer Safety Recall Responsibilities </vt:lpstr>
      <vt:lpstr>Dealerships Act When Recall Notices Are Issued </vt:lpstr>
      <vt:lpstr>Dealerships Act When Recall Notices Are Issued </vt:lpstr>
      <vt:lpstr> 4/28/15 NHTSA Workshop: Retooling Recalls: Getting to 100% Completion</vt:lpstr>
      <vt:lpstr>4/28/15 NHTSA Workshop: Retooling Recalls: Getting to 100% Completion </vt:lpstr>
      <vt:lpstr>VIN-Lookup Process</vt:lpstr>
      <vt:lpstr>Key Dealer Issues</vt:lpstr>
      <vt:lpstr>Status of Federal/State Legislation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Gallagher</dc:creator>
  <cp:lastModifiedBy>Vare, Danielle R.@NMVB</cp:lastModifiedBy>
  <cp:revision>83</cp:revision>
  <cp:lastPrinted>2015-09-09T20:10:54Z</cp:lastPrinted>
  <dcterms:created xsi:type="dcterms:W3CDTF">2014-09-11T20:06:52Z</dcterms:created>
  <dcterms:modified xsi:type="dcterms:W3CDTF">2015-09-14T16:59:13Z</dcterms:modified>
</cp:coreProperties>
</file>